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2" r:id="rId4"/>
    <p:sldId id="259" r:id="rId5"/>
    <p:sldId id="303" r:id="rId6"/>
    <p:sldId id="304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273" r:id="rId20"/>
    <p:sldId id="276" r:id="rId21"/>
    <p:sldId id="274" r:id="rId22"/>
    <p:sldId id="281" r:id="rId23"/>
    <p:sldId id="280" r:id="rId24"/>
    <p:sldId id="279" r:id="rId25"/>
    <p:sldId id="278" r:id="rId26"/>
    <p:sldId id="283" r:id="rId27"/>
    <p:sldId id="277" r:id="rId28"/>
    <p:sldId id="284" r:id="rId29"/>
    <p:sldId id="290" r:id="rId30"/>
    <p:sldId id="292" r:id="rId31"/>
    <p:sldId id="286" r:id="rId32"/>
    <p:sldId id="294" r:id="rId33"/>
    <p:sldId id="293" r:id="rId34"/>
    <p:sldId id="285" r:id="rId35"/>
    <p:sldId id="295" r:id="rId36"/>
    <p:sldId id="298" r:id="rId37"/>
    <p:sldId id="300" r:id="rId38"/>
    <p:sldId id="299" r:id="rId39"/>
    <p:sldId id="301" r:id="rId40"/>
    <p:sldId id="297" r:id="rId41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E4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62" autoAdjust="0"/>
  </p:normalViewPr>
  <p:slideViewPr>
    <p:cSldViewPr>
      <p:cViewPr>
        <p:scale>
          <a:sx n="77" d="100"/>
          <a:sy n="77" d="100"/>
        </p:scale>
        <p:origin x="-306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9E80-E582-4440-B258-75BD8390B3A8}" type="datetimeFigureOut">
              <a:rPr lang="th-TH" smtClean="0"/>
              <a:t>05/08/62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7503-E9F9-4AD4-AE4E-E09BA47EB8A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97613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9E80-E582-4440-B258-75BD8390B3A8}" type="datetimeFigureOut">
              <a:rPr lang="th-TH" smtClean="0"/>
              <a:t>05/08/62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7503-E9F9-4AD4-AE4E-E09BA47EB8A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86229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9E80-E582-4440-B258-75BD8390B3A8}" type="datetimeFigureOut">
              <a:rPr lang="th-TH" smtClean="0"/>
              <a:t>05/08/62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7503-E9F9-4AD4-AE4E-E09BA47EB8A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88737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9E80-E582-4440-B258-75BD8390B3A8}" type="datetimeFigureOut">
              <a:rPr lang="th-TH" smtClean="0"/>
              <a:t>05/08/62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7503-E9F9-4AD4-AE4E-E09BA47EB8A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98198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9E80-E582-4440-B258-75BD8390B3A8}" type="datetimeFigureOut">
              <a:rPr lang="th-TH" smtClean="0"/>
              <a:t>05/08/62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7503-E9F9-4AD4-AE4E-E09BA47EB8A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56749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9E80-E582-4440-B258-75BD8390B3A8}" type="datetimeFigureOut">
              <a:rPr lang="th-TH" smtClean="0"/>
              <a:t>05/08/62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7503-E9F9-4AD4-AE4E-E09BA47EB8A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36952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9E80-E582-4440-B258-75BD8390B3A8}" type="datetimeFigureOut">
              <a:rPr lang="th-TH" smtClean="0"/>
              <a:t>05/08/62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7503-E9F9-4AD4-AE4E-E09BA47EB8A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70030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9E80-E582-4440-B258-75BD8390B3A8}" type="datetimeFigureOut">
              <a:rPr lang="th-TH" smtClean="0"/>
              <a:t>05/08/62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7503-E9F9-4AD4-AE4E-E09BA47EB8A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13870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9E80-E582-4440-B258-75BD8390B3A8}" type="datetimeFigureOut">
              <a:rPr lang="th-TH" smtClean="0"/>
              <a:t>05/08/62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7503-E9F9-4AD4-AE4E-E09BA47EB8A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29922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9E80-E582-4440-B258-75BD8390B3A8}" type="datetimeFigureOut">
              <a:rPr lang="th-TH" smtClean="0"/>
              <a:t>05/08/62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7503-E9F9-4AD4-AE4E-E09BA47EB8A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48109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9E80-E582-4440-B258-75BD8390B3A8}" type="datetimeFigureOut">
              <a:rPr lang="th-TH" smtClean="0"/>
              <a:t>05/08/62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17503-E9F9-4AD4-AE4E-E09BA47EB8A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13923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69E80-E582-4440-B258-75BD8390B3A8}" type="datetimeFigureOut">
              <a:rPr lang="th-TH" smtClean="0"/>
              <a:t>05/08/62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17503-E9F9-4AD4-AE4E-E09BA47EB8A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2117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539552" y="476672"/>
            <a:ext cx="8064896" cy="3744415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GB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LEAN   IN </a:t>
            </a:r>
            <a:r>
              <a:rPr lang="en-GB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TTK</a:t>
            </a:r>
            <a:r>
              <a:rPr lang="en-GB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24/06/2562</a:t>
            </a:r>
            <a:endParaRPr lang="th-TH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259632" y="4869160"/>
            <a:ext cx="6440760" cy="1296144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55000" lnSpcReduction="20000"/>
          </a:bodyPr>
          <a:lstStyle/>
          <a:p>
            <a:endParaRPr lang="th-TH" dirty="0" smtClean="0">
              <a:solidFill>
                <a:srgbClr val="FF0000"/>
              </a:solidFill>
            </a:endParaRPr>
          </a:p>
          <a:p>
            <a:r>
              <a:rPr lang="th-TH" sz="7300" b="1" dirty="0" smtClean="0">
                <a:solidFill>
                  <a:srgbClr val="FF0000"/>
                </a:solidFill>
              </a:rPr>
              <a:t>คณะกรรมการ </a:t>
            </a:r>
            <a:r>
              <a:rPr lang="en-GB" sz="7300" b="1" dirty="0" smtClean="0">
                <a:solidFill>
                  <a:srgbClr val="FF0000"/>
                </a:solidFill>
              </a:rPr>
              <a:t>LEAN  TTK</a:t>
            </a:r>
            <a:endParaRPr lang="th-TH" sz="7300" b="1" dirty="0" smtClean="0">
              <a:solidFill>
                <a:srgbClr val="FF0000"/>
              </a:solidFill>
            </a:endParaRPr>
          </a:p>
          <a:p>
            <a:r>
              <a:rPr lang="th-TH" dirty="0" smtClean="0">
                <a:solidFill>
                  <a:srgbClr val="FF0000"/>
                </a:solidFill>
              </a:rPr>
              <a:t>  </a:t>
            </a:r>
          </a:p>
          <a:p>
            <a:endParaRPr lang="th-T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30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ต้องเป็นกิจกรรมที่เพิ่มคุณค่า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h-TH" sz="4800" b="1" dirty="0" smtClean="0">
                <a:solidFill>
                  <a:srgbClr val="FF0000"/>
                </a:solidFill>
              </a:rPr>
              <a:t>มิติคุณภาพ</a:t>
            </a:r>
          </a:p>
          <a:p>
            <a:r>
              <a:rPr lang="en-US" b="1" dirty="0"/>
              <a:t>Accessibility </a:t>
            </a:r>
            <a:r>
              <a:rPr lang="th-TH" b="1" dirty="0" smtClean="0"/>
              <a:t>                          การ</a:t>
            </a:r>
            <a:r>
              <a:rPr lang="th-TH" b="1" dirty="0"/>
              <a:t>เข้าถึง</a:t>
            </a:r>
          </a:p>
          <a:p>
            <a:r>
              <a:rPr lang="en-US" b="1" dirty="0"/>
              <a:t>Timeliness </a:t>
            </a:r>
            <a:r>
              <a:rPr lang="th-TH" b="1" dirty="0" smtClean="0"/>
              <a:t>             		 ความ</a:t>
            </a:r>
            <a:r>
              <a:rPr lang="th-TH" b="1" dirty="0"/>
              <a:t>รวดเร็ว/ทันการณ์</a:t>
            </a:r>
          </a:p>
          <a:p>
            <a:r>
              <a:rPr lang="en-US" b="1" dirty="0" smtClean="0"/>
              <a:t>Appropriateness		 </a:t>
            </a:r>
            <a:r>
              <a:rPr lang="th-TH" b="1" dirty="0"/>
              <a:t>ความเหมาะสม</a:t>
            </a:r>
          </a:p>
          <a:p>
            <a:r>
              <a:rPr lang="en-US" b="1" dirty="0"/>
              <a:t>Effectiveness </a:t>
            </a:r>
            <a:r>
              <a:rPr lang="th-TH" b="1" dirty="0" smtClean="0"/>
              <a:t>			ประสิทธิผล</a:t>
            </a:r>
            <a:endParaRPr lang="th-TH" b="1" dirty="0"/>
          </a:p>
          <a:p>
            <a:r>
              <a:rPr lang="en-US" b="1" dirty="0"/>
              <a:t>Efficiency </a:t>
            </a:r>
            <a:r>
              <a:rPr lang="th-TH" b="1" dirty="0" smtClean="0"/>
              <a:t>			ประสิทธิภาพ</a:t>
            </a:r>
            <a:endParaRPr lang="th-TH" b="1" dirty="0"/>
          </a:p>
          <a:p>
            <a:r>
              <a:rPr lang="en-US" b="1" dirty="0"/>
              <a:t>Humanized/Holistic </a:t>
            </a:r>
            <a:r>
              <a:rPr lang="th-TH" b="1" dirty="0" smtClean="0"/>
              <a:t>		องค์</a:t>
            </a:r>
            <a:r>
              <a:rPr lang="th-TH" b="1" dirty="0"/>
              <a:t>รวม/ดูแลด้วยหัวใจ</a:t>
            </a:r>
          </a:p>
          <a:p>
            <a:r>
              <a:rPr lang="en-US" b="1" dirty="0"/>
              <a:t>Responsiveness </a:t>
            </a:r>
            <a:r>
              <a:rPr lang="th-TH" b="1" dirty="0" smtClean="0"/>
              <a:t>		การ</a:t>
            </a:r>
            <a:r>
              <a:rPr lang="th-TH" b="1" dirty="0"/>
              <a:t>ตอบสนอง</a:t>
            </a:r>
          </a:p>
          <a:p>
            <a:r>
              <a:rPr lang="en-US" b="1" dirty="0"/>
              <a:t>Safety </a:t>
            </a:r>
            <a:r>
              <a:rPr lang="th-TH" b="1" dirty="0" smtClean="0"/>
              <a:t>				ความ</a:t>
            </a:r>
            <a:r>
              <a:rPr lang="th-TH" b="1" dirty="0"/>
              <a:t>ปลอดภัย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3829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GB" dirty="0" smtClean="0"/>
              <a:t>Value      Stream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 smtClean="0"/>
          </a:p>
          <a:p>
            <a:r>
              <a:rPr lang="th-TH" b="1" dirty="0" smtClean="0"/>
              <a:t>        สร้าง</a:t>
            </a:r>
            <a:r>
              <a:rPr lang="th-TH" b="1" dirty="0"/>
              <a:t>สายธารแห่งคุณค่า ในทุกๆ ขั้นตอนการดำเนินงาน</a:t>
            </a:r>
          </a:p>
          <a:p>
            <a:pPr marL="0" indent="0">
              <a:buNone/>
            </a:pPr>
            <a:r>
              <a:rPr lang="th-TH" b="1" dirty="0"/>
              <a:t>เริ่มตั้งแต่การออกแบบ การ</a:t>
            </a:r>
            <a:r>
              <a:rPr lang="th-TH" b="1" dirty="0" smtClean="0"/>
              <a:t>วางแผน </a:t>
            </a:r>
          </a:p>
          <a:p>
            <a:pPr marL="0" indent="0">
              <a:buNone/>
            </a:pPr>
            <a:r>
              <a:rPr lang="th-TH" b="1" dirty="0"/>
              <a:t> </a:t>
            </a:r>
            <a:r>
              <a:rPr lang="th-TH" b="1" dirty="0" smtClean="0"/>
              <a:t>         </a:t>
            </a:r>
            <a:r>
              <a:rPr lang="th-TH" b="1" dirty="0">
                <a:solidFill>
                  <a:srgbClr val="FF0000"/>
                </a:solidFill>
              </a:rPr>
              <a:t>เพื่อพิจารณาว่ากิจกรรมใด</a:t>
            </a:r>
          </a:p>
          <a:p>
            <a:pPr marL="0" indent="0">
              <a:buNone/>
            </a:pPr>
            <a:r>
              <a:rPr lang="th-TH" b="1" dirty="0" smtClean="0">
                <a:solidFill>
                  <a:srgbClr val="FF0000"/>
                </a:solidFill>
              </a:rPr>
              <a:t>         ที่</a:t>
            </a:r>
            <a:r>
              <a:rPr lang="th-TH" b="1" dirty="0">
                <a:solidFill>
                  <a:srgbClr val="FF0000"/>
                </a:solidFill>
              </a:rPr>
              <a:t>ไม่เพิ่มคุณค่าและเป็นความสูญ</a:t>
            </a:r>
            <a:r>
              <a:rPr lang="th-TH" b="1" dirty="0" smtClean="0">
                <a:solidFill>
                  <a:srgbClr val="FF0000"/>
                </a:solidFill>
              </a:rPr>
              <a:t>เปล่า   </a:t>
            </a:r>
            <a:endParaRPr lang="th-TH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08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th-TH" b="1" dirty="0"/>
              <a:t>สายธารการให้บริการผู้ป่วย </a:t>
            </a:r>
            <a:r>
              <a:rPr lang="en-US" b="1" dirty="0"/>
              <a:t>Stroke Fast Tract</a:t>
            </a:r>
            <a:endParaRPr lang="th-TH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03" y="1772816"/>
            <a:ext cx="8424936" cy="4022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2286000" y="2492896"/>
            <a:ext cx="1421904" cy="64633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th-TH" sz="1800" dirty="0" smtClean="0"/>
              <a:t>พนักงานเปลเคลื่อนย้ายผู้ป่วย</a:t>
            </a:r>
            <a:endParaRPr lang="th-TH" sz="1800" dirty="0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067944" y="4464890"/>
            <a:ext cx="989856" cy="64633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th-TH" sz="3600" dirty="0" smtClean="0"/>
              <a:t>?</a:t>
            </a:r>
            <a:r>
              <a:rPr lang="th-TH" sz="2000" dirty="0" smtClean="0"/>
              <a:t>   </a:t>
            </a:r>
            <a:endParaRPr lang="th-TH" sz="2000" dirty="0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7148651" y="2271910"/>
            <a:ext cx="989856" cy="70788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th-TH" sz="2000" dirty="0" smtClean="0"/>
              <a:t>แพทย์สั่งการรักษา</a:t>
            </a:r>
            <a:endParaRPr lang="th-TH" sz="2000" dirty="0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789922" y="4083169"/>
            <a:ext cx="989856" cy="70788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th-TH" sz="2000" dirty="0" smtClean="0"/>
              <a:t>แพทย์วินิจฉัย</a:t>
            </a:r>
            <a:endParaRPr lang="th-TH" sz="2000" dirty="0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5508104" y="2420888"/>
            <a:ext cx="989856" cy="70788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th-TH" sz="2000" dirty="0" smtClean="0"/>
              <a:t>แพทย์อ่าน</a:t>
            </a:r>
            <a:r>
              <a:rPr lang="en-GB" sz="2000" dirty="0" smtClean="0"/>
              <a:t>X-ray</a:t>
            </a:r>
            <a:endParaRPr lang="th-TH" sz="2000" dirty="0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7148920" y="4449653"/>
            <a:ext cx="989856" cy="70788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GB" sz="2000" dirty="0" smtClean="0"/>
              <a:t>Admit /Refer</a:t>
            </a:r>
            <a:endParaRPr lang="th-TH" sz="2000" dirty="0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601950" y="2271910"/>
            <a:ext cx="989856" cy="70788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th-TH" sz="2000" dirty="0"/>
              <a:t>พยาบาล</a:t>
            </a:r>
          </a:p>
          <a:p>
            <a:r>
              <a:rPr lang="th-TH" sz="2000" dirty="0"/>
              <a:t>คัดกรอง</a:t>
            </a:r>
          </a:p>
        </p:txBody>
      </p:sp>
    </p:spTree>
    <p:extLst>
      <p:ext uri="{BB962C8B-B14F-4D97-AF65-F5344CB8AC3E}">
        <p14:creationId xmlns:p14="http://schemas.microsoft.com/office/powerpoint/2010/main" val="131685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n-GB" dirty="0" smtClean="0"/>
              <a:t>Continuous Flow</a:t>
            </a:r>
            <a:br>
              <a:rPr lang="en-GB" dirty="0" smtClean="0"/>
            </a:b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061048"/>
          </a:xfrm>
          <a:solidFill>
            <a:srgbClr val="92D05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th-TH" sz="4800" b="1" dirty="0" smtClean="0"/>
          </a:p>
          <a:p>
            <a:pPr marL="0" indent="0" algn="ctr">
              <a:buNone/>
            </a:pPr>
            <a:r>
              <a:rPr lang="th-TH" sz="4800" b="1" dirty="0" smtClean="0"/>
              <a:t>ทำ</a:t>
            </a:r>
            <a:r>
              <a:rPr lang="th-TH" sz="4800" b="1" dirty="0"/>
              <a:t>ให้กิจกรรมต่างๆ ที่มีคุณค่าเพิ่มดำเนินไปได้อย่าง</a:t>
            </a:r>
            <a:r>
              <a:rPr lang="th-TH" sz="4800" b="1" dirty="0" smtClean="0"/>
              <a:t>ต่อเนื่อง</a:t>
            </a:r>
            <a:r>
              <a:rPr lang="th-TH" sz="4800" b="1" dirty="0"/>
              <a:t>โดยปราศจากการ</a:t>
            </a:r>
            <a:r>
              <a:rPr lang="th-TH" sz="4800" b="1" dirty="0" smtClean="0"/>
              <a:t>ติดขัดการ</a:t>
            </a:r>
            <a:r>
              <a:rPr lang="th-TH" sz="4800" b="1" dirty="0"/>
              <a:t>อ้อม การย้อนกลับ การคอย หรือการเกิดของเสีย</a:t>
            </a:r>
          </a:p>
        </p:txBody>
      </p:sp>
    </p:spTree>
    <p:extLst>
      <p:ext uri="{BB962C8B-B14F-4D97-AF65-F5344CB8AC3E}">
        <p14:creationId xmlns:p14="http://schemas.microsoft.com/office/powerpoint/2010/main" val="376142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356992"/>
            <a:ext cx="6264696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2656"/>
            <a:ext cx="590465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44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5832648" cy="3571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839359"/>
            <a:ext cx="4752528" cy="38477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39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Pull  System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061048"/>
          </a:xfrm>
        </p:spPr>
        <p:txBody>
          <a:bodyPr/>
          <a:lstStyle/>
          <a:p>
            <a:r>
              <a:rPr lang="th-TH" b="1" dirty="0" smtClean="0"/>
              <a:t>ระบบ</a:t>
            </a:r>
            <a:r>
              <a:rPr lang="th-TH" b="1" dirty="0"/>
              <a:t>ดึง (</a:t>
            </a:r>
            <a:r>
              <a:rPr lang="en-US" b="1" dirty="0"/>
              <a:t>Just in Time, JIT)</a:t>
            </a:r>
            <a:r>
              <a:rPr lang="th-TH" dirty="0"/>
              <a:t>เป็นระบบที่จะผลิต/บริการเฉพาะ</a:t>
            </a:r>
          </a:p>
          <a:p>
            <a:pPr marL="0" indent="0">
              <a:buNone/>
            </a:pPr>
            <a:r>
              <a:rPr lang="th-TH" dirty="0"/>
              <a:t>ที่ถูกกระบวนการถัดไปหรือลูกค้าดึงไปเท่านั้น โดยจะผลิต/</a:t>
            </a:r>
          </a:p>
          <a:p>
            <a:pPr marL="0" indent="0">
              <a:buNone/>
            </a:pPr>
            <a:r>
              <a:rPr lang="th-TH" dirty="0"/>
              <a:t>บริการเฉพาะที่ลูกค้าต้องการ ในปริมาณที่ต้องการ และ</a:t>
            </a:r>
          </a:p>
          <a:p>
            <a:pPr marL="0" indent="0">
              <a:buNone/>
            </a:pPr>
            <a:r>
              <a:rPr lang="th-TH" dirty="0"/>
              <a:t>ภายในเวลาที่กำหนดเท่านั้น เครื่องมือสำคัญที่ช่วยให้ระบบ</a:t>
            </a:r>
          </a:p>
          <a:p>
            <a:pPr marL="0" indent="0">
              <a:buNone/>
            </a:pPr>
            <a:r>
              <a:rPr lang="th-TH" dirty="0"/>
              <a:t>สามารถเดินได้อย่างราบรื่น </a:t>
            </a:r>
            <a:r>
              <a:rPr lang="th-TH" dirty="0" smtClean="0"/>
              <a:t>      คือ </a:t>
            </a:r>
            <a:r>
              <a:rPr lang="en-US" dirty="0"/>
              <a:t>Kanban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697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5" t="29174" r="39627" b="17453"/>
          <a:stretch/>
        </p:blipFill>
        <p:spPr bwMode="auto">
          <a:xfrm>
            <a:off x="755576" y="764704"/>
            <a:ext cx="7704857" cy="5040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297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GB" dirty="0" smtClean="0"/>
              <a:t>Perfection</a:t>
            </a:r>
            <a:r>
              <a:rPr lang="th-TH" dirty="0" smtClean="0"/>
              <a:t/>
            </a:r>
            <a:br>
              <a:rPr lang="th-TH" dirty="0" smtClean="0"/>
            </a:br>
            <a:r>
              <a:rPr lang="en-GB" dirty="0" smtClean="0"/>
              <a:t>C0ntinuous Flow</a:t>
            </a:r>
            <a:endParaRPr lang="th-TH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872" y="2564904"/>
            <a:ext cx="410445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2188072" y="1513798"/>
            <a:ext cx="989856" cy="64633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dirty="0" smtClean="0"/>
              <a:t>Plan</a:t>
            </a:r>
            <a:r>
              <a:rPr lang="th-TH" sz="2000" dirty="0" smtClean="0"/>
              <a:t>  </a:t>
            </a:r>
            <a:endParaRPr lang="th-TH" sz="2000" dirty="0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250504" y="5312072"/>
            <a:ext cx="989856" cy="64633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dirty="0" smtClean="0"/>
              <a:t>Act</a:t>
            </a:r>
            <a:r>
              <a:rPr lang="th-TH" sz="2000" dirty="0" smtClean="0"/>
              <a:t>  </a:t>
            </a:r>
            <a:endParaRPr lang="th-TH" sz="2000" dirty="0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948536" y="5312072"/>
            <a:ext cx="1422648" cy="64633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dirty="0" smtClean="0"/>
              <a:t>Check</a:t>
            </a:r>
            <a:r>
              <a:rPr lang="th-TH" sz="2000" dirty="0" smtClean="0"/>
              <a:t> </a:t>
            </a:r>
            <a:endParaRPr lang="th-TH" sz="2000" dirty="0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6659860" y="1483020"/>
            <a:ext cx="1152500" cy="70788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GB" sz="4000" dirty="0" smtClean="0"/>
              <a:t>Do</a:t>
            </a:r>
            <a:endParaRPr lang="th-TH" sz="40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59682" y="3140967"/>
            <a:ext cx="571500" cy="1317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05349" y="5021485"/>
            <a:ext cx="571500" cy="146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938" y="2976201"/>
            <a:ext cx="571500" cy="138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19106" y="1260622"/>
            <a:ext cx="571500" cy="1227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71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Visual  manage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29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h-TH" sz="4800" b="1" dirty="0" smtClean="0"/>
              <a:t>เมื่อใครก็ตามที่เดินเข้าไปในที่ทำงาน จะ</a:t>
            </a:r>
          </a:p>
          <a:p>
            <a:pPr marL="0" indent="0" algn="ctr">
              <a:buNone/>
            </a:pPr>
            <a:r>
              <a:rPr lang="th-TH" sz="4800" b="1" dirty="0" smtClean="0"/>
              <a:t>สามารถเข้าใจสถานการณ์ขณะนั้นได้ผ่าน</a:t>
            </a:r>
          </a:p>
          <a:p>
            <a:pPr marL="0" indent="0" algn="ctr">
              <a:buNone/>
            </a:pPr>
            <a:r>
              <a:rPr lang="th-TH" sz="4800" b="1" dirty="0" smtClean="0"/>
              <a:t>ภาพที่มองเห็น</a:t>
            </a:r>
          </a:p>
          <a:p>
            <a:endParaRPr lang="th-TH" sz="4800" b="1" dirty="0"/>
          </a:p>
        </p:txBody>
      </p:sp>
    </p:spTree>
    <p:extLst>
      <p:ext uri="{BB962C8B-B14F-4D97-AF65-F5344CB8AC3E}">
        <p14:creationId xmlns:p14="http://schemas.microsoft.com/office/powerpoint/2010/main" val="245595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th-TH" dirty="0" smtClean="0"/>
              <a:t>ระบบ </a:t>
            </a:r>
            <a:r>
              <a:rPr lang="en-GB" dirty="0" smtClean="0"/>
              <a:t>LEAN </a:t>
            </a:r>
            <a:r>
              <a:rPr lang="th-TH" dirty="0" smtClean="0"/>
              <a:t>ในโรงพยาบาลท่าตะเกียบ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 smtClean="0"/>
              <a:t>              What </a:t>
            </a:r>
            <a:r>
              <a:rPr lang="en-US" b="1" dirty="0"/>
              <a:t>is lean thinking?</a:t>
            </a:r>
          </a:p>
          <a:p>
            <a:pPr marL="0" indent="0">
              <a:buNone/>
            </a:pPr>
            <a:r>
              <a:rPr lang="th-TH" b="1" dirty="0" smtClean="0">
                <a:solidFill>
                  <a:srgbClr val="FF0000"/>
                </a:solidFill>
              </a:rPr>
              <a:t>       การ</a:t>
            </a:r>
            <a:r>
              <a:rPr lang="th-TH" b="1" dirty="0" err="1">
                <a:solidFill>
                  <a:srgbClr val="FF0000"/>
                </a:solidFill>
              </a:rPr>
              <a:t>เเปร</a:t>
            </a:r>
            <a:r>
              <a:rPr lang="th-TH" b="1" dirty="0">
                <a:solidFill>
                  <a:srgbClr val="FF0000"/>
                </a:solidFill>
              </a:rPr>
              <a:t>เปลี่ยนความสูญเปล่า (</a:t>
            </a:r>
            <a:r>
              <a:rPr lang="en-US" b="1" dirty="0">
                <a:solidFill>
                  <a:srgbClr val="FF0000"/>
                </a:solidFill>
              </a:rPr>
              <a:t>Waste) </a:t>
            </a:r>
            <a:r>
              <a:rPr lang="th-TH" b="1" dirty="0">
                <a:solidFill>
                  <a:srgbClr val="FF0000"/>
                </a:solidFill>
              </a:rPr>
              <a:t>ให้</a:t>
            </a:r>
          </a:p>
          <a:p>
            <a:pPr marL="0" indent="0">
              <a:buNone/>
            </a:pPr>
            <a:r>
              <a:rPr lang="th-TH" b="1" dirty="0" smtClean="0">
                <a:solidFill>
                  <a:srgbClr val="FF0000"/>
                </a:solidFill>
              </a:rPr>
              <a:t>       เป็น</a:t>
            </a:r>
            <a:r>
              <a:rPr lang="th-TH" b="1" dirty="0">
                <a:solidFill>
                  <a:srgbClr val="FF0000"/>
                </a:solidFill>
              </a:rPr>
              <a:t>คุณค่า (</a:t>
            </a:r>
            <a:r>
              <a:rPr lang="en-US" b="1" dirty="0">
                <a:solidFill>
                  <a:srgbClr val="FF0000"/>
                </a:solidFill>
              </a:rPr>
              <a:t>Value) </a:t>
            </a:r>
            <a:r>
              <a:rPr lang="th-TH" b="1" dirty="0">
                <a:solidFill>
                  <a:srgbClr val="FF0000"/>
                </a:solidFill>
              </a:rPr>
              <a:t>ในมุมมองของผู้รับบริการ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             (VOC</a:t>
            </a:r>
            <a:r>
              <a:rPr lang="en-US" b="1" dirty="0">
                <a:solidFill>
                  <a:srgbClr val="FF0000"/>
                </a:solidFill>
              </a:rPr>
              <a:t>) </a:t>
            </a:r>
            <a:r>
              <a:rPr lang="th-TH" b="1" dirty="0">
                <a:solidFill>
                  <a:srgbClr val="FF0000"/>
                </a:solidFill>
              </a:rPr>
              <a:t>อย่างไม่มีที่สิ้นสุด (</a:t>
            </a:r>
            <a:r>
              <a:rPr lang="en-US" b="1" dirty="0">
                <a:solidFill>
                  <a:srgbClr val="FF0000"/>
                </a:solidFill>
              </a:rPr>
              <a:t>CQI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5251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การจัดการโต๊ะ   เก้าอี้</a:t>
            </a:r>
            <a:endParaRPr lang="th-TH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00200"/>
            <a:ext cx="748883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38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การจัดเรียงเอกสาร </a:t>
            </a:r>
            <a:endParaRPr lang="th-TH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3" t="17716" r="30673" b="13230"/>
          <a:stretch/>
        </p:blipFill>
        <p:spPr bwMode="auto">
          <a:xfrm>
            <a:off x="251520" y="2060848"/>
            <a:ext cx="4572001" cy="341336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1" t="21595" r="32273" b="17398"/>
          <a:stretch/>
        </p:blipFill>
        <p:spPr bwMode="auto">
          <a:xfrm>
            <a:off x="4499992" y="2060848"/>
            <a:ext cx="4392488" cy="338437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47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04664"/>
            <a:ext cx="8136904" cy="572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567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620688"/>
            <a:ext cx="7560840" cy="55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91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7704855" cy="543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899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96944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11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4" t="16811" r="29656" b="5692"/>
          <a:stretch/>
        </p:blipFill>
        <p:spPr bwMode="auto">
          <a:xfrm>
            <a:off x="395536" y="260648"/>
            <a:ext cx="8424936" cy="6048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643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9" r="20028"/>
          <a:stretch/>
        </p:blipFill>
        <p:spPr bwMode="auto">
          <a:xfrm>
            <a:off x="179512" y="0"/>
            <a:ext cx="8280920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91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5" t="15907" r="29486" b="5391"/>
          <a:stretch/>
        </p:blipFill>
        <p:spPr bwMode="auto">
          <a:xfrm>
            <a:off x="395536" y="260648"/>
            <a:ext cx="8352928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798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endParaRPr lang="th-TH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15907" r="29486" b="5089"/>
          <a:stretch/>
        </p:blipFill>
        <p:spPr bwMode="auto">
          <a:xfrm>
            <a:off x="323528" y="332656"/>
            <a:ext cx="8496944" cy="590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35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Lean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 Lean </a:t>
            </a:r>
            <a:r>
              <a:rPr lang="th-TH" dirty="0" smtClean="0"/>
              <a:t>ไม่ใช้เรื่อง</a:t>
            </a:r>
            <a:r>
              <a:rPr lang="th-TH" dirty="0"/>
              <a:t>การ</a:t>
            </a:r>
            <a:r>
              <a:rPr lang="th-TH" dirty="0" err="1"/>
              <a:t>ทํางาน</a:t>
            </a:r>
            <a:r>
              <a:rPr lang="th-TH" dirty="0" smtClean="0"/>
              <a:t>ให้หนัก</a:t>
            </a:r>
            <a:r>
              <a:rPr lang="th-TH" dirty="0"/>
              <a:t>ขึ้นหรือ</a:t>
            </a:r>
            <a:r>
              <a:rPr lang="th-TH" dirty="0" smtClean="0"/>
              <a:t>เร็วขึ้น แต่เป็น</a:t>
            </a:r>
            <a:r>
              <a:rPr lang="th-TH" dirty="0"/>
              <a:t>การ</a:t>
            </a:r>
            <a:r>
              <a:rPr lang="th-TH" dirty="0" smtClean="0"/>
              <a:t>ค้นหา</a:t>
            </a:r>
            <a:r>
              <a:rPr lang="th-TH" dirty="0"/>
              <a:t>ความสูญ </a:t>
            </a:r>
            <a:r>
              <a:rPr lang="th-TH" dirty="0" smtClean="0"/>
              <a:t>เปล่า</a:t>
            </a:r>
            <a:r>
              <a:rPr lang="th-TH" dirty="0"/>
              <a:t>จากการ</a:t>
            </a:r>
            <a:r>
              <a:rPr lang="th-TH" dirty="0" err="1"/>
              <a:t>ทํางาน</a:t>
            </a:r>
            <a:r>
              <a:rPr lang="th-TH" dirty="0"/>
              <a:t>และ</a:t>
            </a:r>
            <a:r>
              <a:rPr lang="th-TH" dirty="0" smtClean="0"/>
              <a:t>เปลี่ยนเป</a:t>
            </a:r>
            <a:r>
              <a:rPr lang="th-TH" dirty="0"/>
              <a:t>็</a:t>
            </a:r>
            <a:r>
              <a:rPr lang="th-TH" dirty="0" smtClean="0"/>
              <a:t>นคุณค่าที่ผู้รับ</a:t>
            </a:r>
            <a:r>
              <a:rPr lang="th-TH" dirty="0"/>
              <a:t>ผลงานของเรา</a:t>
            </a:r>
            <a:r>
              <a:rPr lang="th-TH" dirty="0" smtClean="0"/>
              <a:t>ต้องการ </a:t>
            </a:r>
          </a:p>
          <a:p>
            <a:r>
              <a:rPr lang="th-TH" dirty="0" smtClean="0"/>
              <a:t> </a:t>
            </a:r>
            <a:r>
              <a:rPr lang="en-US" dirty="0"/>
              <a:t>Lean </a:t>
            </a:r>
            <a:r>
              <a:rPr lang="th-TH" dirty="0" smtClean="0"/>
              <a:t>เป็น</a:t>
            </a:r>
            <a:r>
              <a:rPr lang="th-TH" dirty="0"/>
              <a:t>การปรับกระบวนการที่</a:t>
            </a:r>
            <a:r>
              <a:rPr lang="th-TH" dirty="0" err="1"/>
              <a:t>ทํา</a:t>
            </a:r>
            <a:r>
              <a:rPr lang="th-TH" dirty="0" smtClean="0"/>
              <a:t>ในปัจจุบัน </a:t>
            </a:r>
            <a:r>
              <a:rPr lang="th-TH" dirty="0"/>
              <a:t>ทุกคนสามารถ</a:t>
            </a:r>
            <a:r>
              <a:rPr lang="th-TH" dirty="0" smtClean="0"/>
              <a:t>เรียนรู้และ</a:t>
            </a:r>
            <a:r>
              <a:rPr lang="th-TH" dirty="0" err="1"/>
              <a:t>นําไป</a:t>
            </a:r>
            <a:r>
              <a:rPr lang="th-TH" dirty="0"/>
              <a:t> ปฏิบัติ</a:t>
            </a:r>
            <a:r>
              <a:rPr lang="th-TH" dirty="0" smtClean="0"/>
              <a:t>ได้ไม่ยากโดยใช้สมองมากกว่า</a:t>
            </a:r>
            <a:r>
              <a:rPr lang="th-TH" dirty="0"/>
              <a:t>การลงทุน</a:t>
            </a:r>
            <a:r>
              <a:rPr lang="th-TH" dirty="0" smtClean="0"/>
              <a:t>ด้าน</a:t>
            </a:r>
            <a:r>
              <a:rPr lang="th-TH" dirty="0"/>
              <a:t>งบประมาณอื่นๆ  </a:t>
            </a:r>
            <a:r>
              <a:rPr lang="en-US" dirty="0"/>
              <a:t>Lean </a:t>
            </a:r>
            <a:r>
              <a:rPr lang="th-TH" dirty="0" smtClean="0"/>
              <a:t>เป</a:t>
            </a:r>
            <a:r>
              <a:rPr lang="th-TH" dirty="0"/>
              <a:t>็</a:t>
            </a:r>
            <a:r>
              <a:rPr lang="th-TH" dirty="0" smtClean="0"/>
              <a:t>นกา</a:t>
            </a:r>
            <a:r>
              <a:rPr lang="th-TH" dirty="0"/>
              <a:t>ร</a:t>
            </a:r>
            <a:r>
              <a:rPr lang="th-TH" dirty="0" smtClean="0"/>
              <a:t>สร้าง</a:t>
            </a:r>
            <a:r>
              <a:rPr lang="th-TH" dirty="0"/>
              <a:t>ความพึงพอใจ ลดความ</a:t>
            </a:r>
            <a:r>
              <a:rPr lang="th-TH" dirty="0" smtClean="0"/>
              <a:t>ไม่พึง</a:t>
            </a:r>
            <a:r>
              <a:rPr lang="th-TH" dirty="0"/>
              <a:t>พอใจ เพิ่มความภักดีและ </a:t>
            </a:r>
            <a:r>
              <a:rPr lang="th-TH" dirty="0" smtClean="0"/>
              <a:t>กล่าวถึง</a:t>
            </a:r>
            <a:r>
              <a:rPr lang="th-TH" dirty="0"/>
              <a:t>ในทางที่ดี</a:t>
            </a:r>
            <a:r>
              <a:rPr lang="th-TH" dirty="0" smtClean="0"/>
              <a:t>อันเป็นค</a:t>
            </a:r>
            <a:r>
              <a:rPr lang="th-TH" dirty="0"/>
              <a:t>วามสามารถในการ</a:t>
            </a:r>
            <a:r>
              <a:rPr lang="th-TH" dirty="0" smtClean="0"/>
              <a:t>แข่งขัน </a:t>
            </a:r>
            <a:r>
              <a:rPr lang="th-TH" dirty="0"/>
              <a:t>เพื่อผลประกอบการที่ดี ขึ้น  </a:t>
            </a:r>
            <a:endParaRPr lang="en-US" dirty="0" smtClean="0"/>
          </a:p>
          <a:p>
            <a:r>
              <a:rPr lang="en-US" dirty="0" smtClean="0"/>
              <a:t>Lean </a:t>
            </a:r>
            <a:r>
              <a:rPr lang="th-TH" dirty="0" smtClean="0"/>
              <a:t>ไม่ใช้กระบวนการ</a:t>
            </a:r>
            <a:r>
              <a:rPr lang="th-TH" dirty="0"/>
              <a:t>ที่</a:t>
            </a:r>
            <a:r>
              <a:rPr lang="th-TH" dirty="0" err="1"/>
              <a:t>ทํา</a:t>
            </a:r>
            <a:r>
              <a:rPr lang="th-TH" dirty="0" smtClean="0"/>
              <a:t>ให้</a:t>
            </a:r>
            <a:r>
              <a:rPr lang="th-TH" dirty="0" err="1" smtClean="0"/>
              <a:t>ตําแหน่ง</a:t>
            </a:r>
            <a:r>
              <a:rPr lang="th-TH" dirty="0"/>
              <a:t>งานลดลง </a:t>
            </a:r>
            <a:endParaRPr lang="th-TH" dirty="0" smtClean="0"/>
          </a:p>
          <a:p>
            <a:r>
              <a:rPr lang="th-TH" dirty="0" smtClean="0"/>
              <a:t> </a:t>
            </a:r>
            <a:r>
              <a:rPr lang="en-US" dirty="0"/>
              <a:t>Lean </a:t>
            </a:r>
            <a:r>
              <a:rPr lang="th-TH" dirty="0" smtClean="0"/>
              <a:t>เป</a:t>
            </a:r>
            <a:r>
              <a:rPr lang="th-TH" dirty="0"/>
              <a:t>็</a:t>
            </a:r>
            <a:r>
              <a:rPr lang="th-TH" dirty="0" smtClean="0"/>
              <a:t>นก</a:t>
            </a:r>
            <a:r>
              <a:rPr lang="th-TH" dirty="0"/>
              <a:t>ระบวนการลดความเครียดของบุคลากร</a:t>
            </a:r>
          </a:p>
        </p:txBody>
      </p:sp>
    </p:spTree>
    <p:extLst>
      <p:ext uri="{BB962C8B-B14F-4D97-AF65-F5344CB8AC3E}">
        <p14:creationId xmlns:p14="http://schemas.microsoft.com/office/powerpoint/2010/main" val="406397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3" t="17414" r="29147" b="5391"/>
          <a:stretch/>
        </p:blipFill>
        <p:spPr bwMode="auto">
          <a:xfrm>
            <a:off x="323528" y="260648"/>
            <a:ext cx="8640960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9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6" t="17113" r="29825" b="5089"/>
          <a:stretch/>
        </p:blipFill>
        <p:spPr bwMode="auto">
          <a:xfrm>
            <a:off x="179512" y="304426"/>
            <a:ext cx="8784976" cy="6220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915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4" t="17414" r="30334" b="4486"/>
          <a:stretch/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93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th-TH" sz="4800" b="1" dirty="0" smtClean="0">
                <a:solidFill>
                  <a:srgbClr val="002060"/>
                </a:solidFill>
              </a:rPr>
              <a:t>การจัดเตรียมที่รวดเร็ว</a:t>
            </a:r>
            <a:endParaRPr lang="th-TH" sz="4800" b="1" dirty="0">
              <a:solidFill>
                <a:srgbClr val="002060"/>
              </a:solidFill>
            </a:endParaRP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00200"/>
            <a:ext cx="8136903" cy="470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82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คลิปเปลี่ยนล้อ</a:t>
            </a:r>
            <a:endParaRPr lang="th-TH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573726611.342179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1196752"/>
            <a:ext cx="8274437" cy="4653436"/>
          </a:xfrm>
        </p:spPr>
      </p:pic>
    </p:spTree>
    <p:extLst>
      <p:ext uri="{BB962C8B-B14F-4D97-AF65-F5344CB8AC3E}">
        <p14:creationId xmlns:p14="http://schemas.microsoft.com/office/powerpoint/2010/main" val="31729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24528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en-US" dirty="0" smtClean="0"/>
              <a:t>ER   TEAM   CPR </a:t>
            </a:r>
            <a:endParaRPr lang="th-TH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3" t="15907" r="29994" b="10819"/>
          <a:stretch/>
        </p:blipFill>
        <p:spPr bwMode="auto">
          <a:xfrm>
            <a:off x="251520" y="980728"/>
            <a:ext cx="8640959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77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ขั้นตอนการทำ </a:t>
            </a:r>
            <a:r>
              <a:rPr lang="en-US" dirty="0" smtClean="0"/>
              <a:t>Lean </a:t>
            </a:r>
            <a:r>
              <a:rPr lang="th-TH" dirty="0" smtClean="0"/>
              <a:t>มี </a:t>
            </a:r>
            <a:r>
              <a:rPr lang="en-US" dirty="0" smtClean="0"/>
              <a:t>5 </a:t>
            </a:r>
            <a:r>
              <a:rPr lang="th-TH" dirty="0" smtClean="0"/>
              <a:t>ขั้นตอน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SIPOC</a:t>
            </a:r>
          </a:p>
          <a:p>
            <a:r>
              <a:rPr lang="en-US" dirty="0" smtClean="0"/>
              <a:t>VSM</a:t>
            </a:r>
          </a:p>
          <a:p>
            <a:r>
              <a:rPr lang="en-US" dirty="0" smtClean="0"/>
              <a:t>Define WASTE </a:t>
            </a:r>
            <a:r>
              <a:rPr lang="th-TH" dirty="0" smtClean="0"/>
              <a:t>(</a:t>
            </a:r>
            <a:r>
              <a:rPr lang="en-US" dirty="0" smtClean="0"/>
              <a:t>DOWNTIME</a:t>
            </a:r>
            <a:r>
              <a:rPr lang="th-TH" dirty="0" smtClean="0"/>
              <a:t>)</a:t>
            </a:r>
          </a:p>
          <a:p>
            <a:r>
              <a:rPr lang="en-US" dirty="0" smtClean="0"/>
              <a:t>Future VSM</a:t>
            </a:r>
          </a:p>
          <a:p>
            <a:r>
              <a:rPr lang="en-US" dirty="0" smtClean="0"/>
              <a:t>A3 Report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3998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SIPOC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cs typeface="+mj-cs"/>
              </a:rPr>
              <a:t>SIPOC </a:t>
            </a:r>
            <a:r>
              <a:rPr lang="th-TH" dirty="0">
                <a:cs typeface="+mj-cs"/>
              </a:rPr>
              <a:t>คือ ภาพรวมของ</a:t>
            </a:r>
            <a:r>
              <a:rPr lang="th-TH" dirty="0" smtClean="0">
                <a:cs typeface="+mj-cs"/>
              </a:rPr>
              <a:t>กระบวนการทำงาน ที่ทำให้</a:t>
            </a:r>
            <a:r>
              <a:rPr lang="th-TH" dirty="0" err="1" smtClean="0">
                <a:cs typeface="+mj-cs"/>
              </a:rPr>
              <a:t>คนทำา</a:t>
            </a:r>
            <a:r>
              <a:rPr lang="th-TH" dirty="0">
                <a:cs typeface="+mj-cs"/>
              </a:rPr>
              <a:t>งานเข้าใจ วัตถุประสงค์และขอบเขตของงานมากขึ้น </a:t>
            </a:r>
            <a:endParaRPr lang="en-US" dirty="0" smtClean="0">
              <a:cs typeface="+mj-cs"/>
            </a:endParaRPr>
          </a:p>
          <a:p>
            <a:r>
              <a:rPr lang="en-US" dirty="0" smtClean="0">
                <a:cs typeface="+mj-cs"/>
              </a:rPr>
              <a:t>S </a:t>
            </a:r>
            <a:r>
              <a:rPr lang="en-US" dirty="0">
                <a:cs typeface="+mj-cs"/>
              </a:rPr>
              <a:t>– Supplier </a:t>
            </a:r>
            <a:r>
              <a:rPr lang="th-TH" dirty="0">
                <a:cs typeface="+mj-cs"/>
              </a:rPr>
              <a:t>บุคคล/ส่วนงานที่ให้ปัจจัย</a:t>
            </a:r>
            <a:r>
              <a:rPr lang="th-TH" dirty="0" smtClean="0">
                <a:cs typeface="+mj-cs"/>
              </a:rPr>
              <a:t>นำเข้า</a:t>
            </a:r>
          </a:p>
          <a:p>
            <a:r>
              <a:rPr lang="th-TH" dirty="0" smtClean="0">
                <a:cs typeface="+mj-cs"/>
              </a:rPr>
              <a:t> </a:t>
            </a:r>
            <a:r>
              <a:rPr lang="en-US" dirty="0">
                <a:cs typeface="+mj-cs"/>
              </a:rPr>
              <a:t>I – Input </a:t>
            </a:r>
            <a:r>
              <a:rPr lang="th-TH" dirty="0">
                <a:cs typeface="+mj-cs"/>
              </a:rPr>
              <a:t>ปัจจัย</a:t>
            </a:r>
            <a:r>
              <a:rPr lang="th-TH" dirty="0" smtClean="0">
                <a:cs typeface="+mj-cs"/>
              </a:rPr>
              <a:t>นำเข้า </a:t>
            </a:r>
            <a:endParaRPr lang="en-US" dirty="0" smtClean="0">
              <a:cs typeface="+mj-cs"/>
            </a:endParaRPr>
          </a:p>
          <a:p>
            <a:r>
              <a:rPr lang="en-US" dirty="0" smtClean="0">
                <a:cs typeface="+mj-cs"/>
              </a:rPr>
              <a:t>P </a:t>
            </a:r>
            <a:r>
              <a:rPr lang="en-US" dirty="0">
                <a:cs typeface="+mj-cs"/>
              </a:rPr>
              <a:t>– Process </a:t>
            </a:r>
            <a:r>
              <a:rPr lang="th-TH" dirty="0" smtClean="0">
                <a:cs typeface="+mj-cs"/>
              </a:rPr>
              <a:t>กระบวนการทำงาน </a:t>
            </a:r>
            <a:endParaRPr lang="en-US" dirty="0" smtClean="0">
              <a:cs typeface="+mj-cs"/>
            </a:endParaRPr>
          </a:p>
          <a:p>
            <a:r>
              <a:rPr lang="en-US" dirty="0" smtClean="0">
                <a:cs typeface="+mj-cs"/>
              </a:rPr>
              <a:t>O </a:t>
            </a:r>
            <a:r>
              <a:rPr lang="en-US" dirty="0">
                <a:cs typeface="+mj-cs"/>
              </a:rPr>
              <a:t>– Output </a:t>
            </a:r>
            <a:r>
              <a:rPr lang="th-TH" dirty="0" smtClean="0">
                <a:cs typeface="+mj-cs"/>
              </a:rPr>
              <a:t>ผลลัพธ์</a:t>
            </a:r>
          </a:p>
          <a:p>
            <a:r>
              <a:rPr lang="th-TH" dirty="0" smtClean="0">
                <a:cs typeface="+mj-cs"/>
              </a:rPr>
              <a:t> </a:t>
            </a:r>
            <a:r>
              <a:rPr lang="en-US" dirty="0">
                <a:cs typeface="+mj-cs"/>
              </a:rPr>
              <a:t>C – Customer </a:t>
            </a:r>
            <a:r>
              <a:rPr lang="th-TH" dirty="0">
                <a:cs typeface="+mj-cs"/>
              </a:rPr>
              <a:t>ผู้รับบริการ</a:t>
            </a:r>
          </a:p>
        </p:txBody>
      </p:sp>
    </p:spTree>
    <p:extLst>
      <p:ext uri="{BB962C8B-B14F-4D97-AF65-F5344CB8AC3E}">
        <p14:creationId xmlns:p14="http://schemas.microsoft.com/office/powerpoint/2010/main" val="155462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SIPOC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เลือกเรื่องที่จะทำ </a:t>
            </a:r>
            <a:r>
              <a:rPr lang="en-US" dirty="0" smtClean="0"/>
              <a:t>Lean  </a:t>
            </a:r>
            <a:r>
              <a:rPr lang="th-TH" dirty="0" smtClean="0"/>
              <a:t>ของหน่วยงานเรา</a:t>
            </a:r>
          </a:p>
          <a:p>
            <a:pPr marL="0" indent="0">
              <a:buNone/>
            </a:pPr>
            <a:r>
              <a:rPr lang="th-TH" dirty="0"/>
              <a:t> </a:t>
            </a:r>
            <a:r>
              <a:rPr lang="th-TH" dirty="0" smtClean="0"/>
              <a:t>การเลือกเรื่องต้องเน้นเป็นไปได้และโอกาสของความสำเร็จ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9285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>ตัวอย่างการเขียน </a:t>
            </a:r>
            <a:r>
              <a:rPr lang="en-US" dirty="0" smtClean="0"/>
              <a:t>SIPOC </a:t>
            </a:r>
            <a:r>
              <a:rPr lang="th-TH" dirty="0" smtClean="0"/>
              <a:t/>
            </a:r>
            <a:br>
              <a:rPr lang="th-TH" dirty="0" smtClean="0"/>
            </a:br>
            <a:r>
              <a:rPr lang="th-TH" dirty="0" smtClean="0"/>
              <a:t>เรื่องพัฒนาระบบบริการผู้ป่วยนอก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th-TH" dirty="0"/>
          </a:p>
        </p:txBody>
      </p:sp>
      <p:pic>
        <p:nvPicPr>
          <p:cNvPr id="4" name="รูปภาพ 3"/>
          <p:cNvPicPr/>
          <p:nvPr/>
        </p:nvPicPr>
        <p:blipFill rotWithShape="1">
          <a:blip r:embed="rId2"/>
          <a:srcRect l="28453" t="13018" r="14310" b="10917"/>
          <a:stretch/>
        </p:blipFill>
        <p:spPr bwMode="auto">
          <a:xfrm>
            <a:off x="755576" y="1988840"/>
            <a:ext cx="7344816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8221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9" t="16575" r="30019" b="5569"/>
          <a:stretch/>
        </p:blipFill>
        <p:spPr bwMode="auto">
          <a:xfrm>
            <a:off x="251520" y="260648"/>
            <a:ext cx="8640960" cy="6192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82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6650"/>
          </a:xfrm>
        </p:spPr>
        <p:txBody>
          <a:bodyPr>
            <a:normAutofit/>
          </a:bodyPr>
          <a:lstStyle/>
          <a:p>
            <a:r>
              <a:rPr lang="en-US" sz="9600" dirty="0" smtClean="0"/>
              <a:t>Thank you.</a:t>
            </a:r>
            <a:endParaRPr lang="th-TH" sz="9600" dirty="0"/>
          </a:p>
        </p:txBody>
      </p:sp>
    </p:spTree>
    <p:extLst>
      <p:ext uri="{BB962C8B-B14F-4D97-AF65-F5344CB8AC3E}">
        <p14:creationId xmlns:p14="http://schemas.microsoft.com/office/powerpoint/2010/main" val="148472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DOWNTIME</a:t>
            </a:r>
            <a:endParaRPr lang="th-TH" sz="6000" b="1" dirty="0">
              <a:solidFill>
                <a:srgbClr val="FF0000"/>
              </a:solidFill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 = Defect lost </a:t>
            </a:r>
            <a:r>
              <a:rPr lang="th-TH" b="1" dirty="0"/>
              <a:t>คือ ความสูญเสียจากการมีของเสียมาก</a:t>
            </a:r>
            <a:r>
              <a:rPr lang="th-TH" b="1" dirty="0" smtClean="0"/>
              <a:t>เกินไป</a:t>
            </a:r>
            <a:endParaRPr lang="en-US" b="1" dirty="0" smtClean="0"/>
          </a:p>
          <a:p>
            <a:r>
              <a:rPr lang="en-US" b="1" dirty="0"/>
              <a:t>O = </a:t>
            </a:r>
            <a:r>
              <a:rPr lang="en-US" b="1" dirty="0" smtClean="0"/>
              <a:t>Over </a:t>
            </a:r>
            <a:r>
              <a:rPr lang="en-US" b="1" dirty="0"/>
              <a:t>production lost </a:t>
            </a:r>
            <a:r>
              <a:rPr lang="th-TH" b="1" dirty="0"/>
              <a:t>คือ การผลิต</a:t>
            </a:r>
            <a:r>
              <a:rPr lang="th-TH" b="1" dirty="0" err="1"/>
              <a:t>ที่มาก</a:t>
            </a:r>
            <a:r>
              <a:rPr lang="th-TH" b="1" dirty="0" smtClean="0"/>
              <a:t>เกินไป</a:t>
            </a:r>
          </a:p>
          <a:p>
            <a:r>
              <a:rPr lang="en-US" b="1" dirty="0"/>
              <a:t>W = Waiting lost </a:t>
            </a:r>
            <a:r>
              <a:rPr lang="th-TH" b="1" dirty="0"/>
              <a:t>คือ การรอคอย</a:t>
            </a:r>
            <a:r>
              <a:rPr lang="th-TH" b="1" dirty="0" smtClean="0"/>
              <a:t>งาน</a:t>
            </a:r>
          </a:p>
          <a:p>
            <a:r>
              <a:rPr lang="en-US" b="1" dirty="0"/>
              <a:t>N = None use idea from team lost   </a:t>
            </a:r>
            <a:r>
              <a:rPr lang="th-TH" b="1" dirty="0"/>
              <a:t>คือ การใช้คนไม่เป็น</a:t>
            </a:r>
            <a:r>
              <a:rPr lang="th-TH" dirty="0"/>
              <a:t> </a:t>
            </a:r>
            <a:endParaRPr lang="th-TH" dirty="0" smtClean="0"/>
          </a:p>
          <a:p>
            <a:r>
              <a:rPr lang="en-US" b="1" dirty="0"/>
              <a:t>T = Transportation lost </a:t>
            </a:r>
            <a:r>
              <a:rPr lang="th-TH" b="1" dirty="0"/>
              <a:t>คือ การสูญเสียจากการเดินทางเคลื่อนย้ายวัตถุดิบหรือสินค้า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60866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DOWNTIME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 = Inventory lost  </a:t>
            </a:r>
            <a:r>
              <a:rPr lang="th-TH" b="1" dirty="0"/>
              <a:t>คือ สินค้าคงคลังมากเกินไป</a:t>
            </a:r>
            <a:r>
              <a:rPr lang="th-TH" dirty="0"/>
              <a:t> </a:t>
            </a:r>
            <a:endParaRPr lang="en-US" dirty="0" smtClean="0"/>
          </a:p>
          <a:p>
            <a:r>
              <a:rPr lang="en-US" b="1" dirty="0"/>
              <a:t>M = Motion lost </a:t>
            </a:r>
            <a:r>
              <a:rPr lang="th-TH" b="1" dirty="0"/>
              <a:t>คือ </a:t>
            </a:r>
            <a:r>
              <a:rPr lang="th-TH" b="1" dirty="0" err="1"/>
              <a:t>การเคลีอน</a:t>
            </a:r>
            <a:r>
              <a:rPr lang="th-TH" b="1" dirty="0"/>
              <a:t>ไหวมาก</a:t>
            </a:r>
            <a:r>
              <a:rPr lang="th-TH" b="1" dirty="0" smtClean="0"/>
              <a:t>เกินไป</a:t>
            </a:r>
            <a:endParaRPr lang="en-US" b="1" dirty="0" smtClean="0"/>
          </a:p>
          <a:p>
            <a:r>
              <a:rPr lang="en-US" b="1" dirty="0"/>
              <a:t>E = Extra Processing </a:t>
            </a:r>
            <a:r>
              <a:rPr lang="th-TH" b="1" dirty="0"/>
              <a:t>คือ กระบวนการมากเกินไป</a:t>
            </a:r>
            <a:r>
              <a:rPr lang="th-TH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44722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23528" y="548680"/>
            <a:ext cx="8568952" cy="4896544"/>
          </a:xfrm>
          <a:solidFill>
            <a:srgbClr val="92D050"/>
          </a:solidFill>
        </p:spPr>
        <p:txBody>
          <a:bodyPr/>
          <a:lstStyle/>
          <a:p>
            <a:pPr marL="0" indent="0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sz="6000" b="1" dirty="0" smtClean="0"/>
              <a:t> </a:t>
            </a:r>
            <a:r>
              <a:rPr lang="th-TH" sz="6000" b="1" dirty="0" smtClean="0"/>
              <a:t>ทำแล้วได้อะไร</a:t>
            </a:r>
            <a:endParaRPr lang="en-US" sz="6000" b="1" dirty="0" smtClean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Results </a:t>
            </a:r>
            <a:r>
              <a:rPr lang="en-US" b="1" dirty="0">
                <a:solidFill>
                  <a:srgbClr val="FF0000"/>
                </a:solidFill>
              </a:rPr>
              <a:t>= Safer Better Faster Cheaper Happier</a:t>
            </a:r>
            <a:endParaRPr lang="th-T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47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Lean Thinking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123728" y="1628800"/>
            <a:ext cx="6563072" cy="4497363"/>
          </a:xfrm>
        </p:spPr>
        <p:txBody>
          <a:bodyPr>
            <a:normAutofit/>
          </a:bodyPr>
          <a:lstStyle/>
          <a:p>
            <a:r>
              <a:rPr lang="en-GB" sz="4000" dirty="0" smtClean="0"/>
              <a:t>Value</a:t>
            </a:r>
          </a:p>
          <a:p>
            <a:r>
              <a:rPr lang="en-GB" sz="4000" dirty="0" smtClean="0"/>
              <a:t>Value      Stream</a:t>
            </a:r>
          </a:p>
          <a:p>
            <a:r>
              <a:rPr lang="en-GB" sz="4000" dirty="0" smtClean="0"/>
              <a:t>Continuous Flow</a:t>
            </a:r>
          </a:p>
          <a:p>
            <a:r>
              <a:rPr lang="en-GB" sz="4000" dirty="0" smtClean="0"/>
              <a:t>Pull     System</a:t>
            </a:r>
          </a:p>
          <a:p>
            <a:r>
              <a:rPr lang="en-GB" sz="4000" dirty="0" smtClean="0"/>
              <a:t>Perfection</a:t>
            </a:r>
            <a:endParaRPr lang="th-TH" sz="4000" dirty="0"/>
          </a:p>
        </p:txBody>
      </p:sp>
    </p:spTree>
    <p:extLst>
      <p:ext uri="{BB962C8B-B14F-4D97-AF65-F5344CB8AC3E}">
        <p14:creationId xmlns:p14="http://schemas.microsoft.com/office/powerpoint/2010/main" val="323712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Value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dirty="0"/>
              <a:t>ระบุคุณค่าของบริการในมุมมองของผู้รับบริการ</a:t>
            </a:r>
          </a:p>
          <a:p>
            <a:pPr marL="0" indent="0">
              <a:buNone/>
            </a:pPr>
            <a:r>
              <a:rPr lang="th-TH" dirty="0"/>
              <a:t>ไม่ว่าจะเป็นลูกค้าภายใน และลูกค้า</a:t>
            </a:r>
            <a:r>
              <a:rPr lang="th-TH" dirty="0" smtClean="0"/>
              <a:t>ภายนอก</a:t>
            </a:r>
          </a:p>
          <a:p>
            <a:pPr marL="0" indent="0">
              <a:buNone/>
            </a:pPr>
            <a:r>
              <a:rPr lang="th-TH" dirty="0" smtClean="0"/>
              <a:t>   จะประเมิน   </a:t>
            </a:r>
            <a:r>
              <a:rPr lang="en-GB" dirty="0" smtClean="0"/>
              <a:t>Value    </a:t>
            </a:r>
            <a:r>
              <a:rPr lang="th-TH" dirty="0" smtClean="0"/>
              <a:t>อย่างไร</a:t>
            </a:r>
            <a:endParaRPr lang="en-GB" dirty="0" smtClean="0"/>
          </a:p>
          <a:p>
            <a:r>
              <a:rPr lang="en-GB" dirty="0" smtClean="0"/>
              <a:t>1.</a:t>
            </a:r>
            <a:r>
              <a:rPr lang="th-TH" dirty="0"/>
              <a:t> ผู้รับบริการยินดีที่จะจ่าย</a:t>
            </a:r>
            <a:r>
              <a:rPr lang="th-TH" i="1" dirty="0"/>
              <a:t>, </a:t>
            </a:r>
            <a:r>
              <a:rPr lang="th-TH" dirty="0"/>
              <a:t>ให้ความสนใจ</a:t>
            </a:r>
            <a:r>
              <a:rPr lang="th-TH" i="1" dirty="0"/>
              <a:t>, </a:t>
            </a:r>
            <a:r>
              <a:rPr lang="th-TH" dirty="0"/>
              <a:t>ให้เวลา</a:t>
            </a:r>
            <a:r>
              <a:rPr lang="th-TH" dirty="0" smtClean="0"/>
              <a:t>กับบริการ</a:t>
            </a:r>
            <a:r>
              <a:rPr lang="th-TH" dirty="0"/>
              <a:t>หรือผลิตภัณฑ์นั้น</a:t>
            </a:r>
            <a:r>
              <a:rPr lang="th-TH" dirty="0" smtClean="0"/>
              <a:t>ฯ</a:t>
            </a:r>
          </a:p>
          <a:p>
            <a:r>
              <a:rPr lang="th-TH" dirty="0" smtClean="0"/>
              <a:t>2.</a:t>
            </a:r>
            <a:r>
              <a:rPr lang="th-TH" dirty="0"/>
              <a:t> ต้องเป็นกิจกรรมที่เพิ่ม</a:t>
            </a:r>
            <a:r>
              <a:rPr lang="th-TH" dirty="0" smtClean="0"/>
              <a:t>คุณค่า</a:t>
            </a:r>
          </a:p>
          <a:p>
            <a:r>
              <a:rPr lang="th-TH" dirty="0" smtClean="0"/>
              <a:t>3.</a:t>
            </a:r>
            <a:r>
              <a:rPr lang="th-TH" dirty="0"/>
              <a:t> เป็นกิจกรรมที่ทำอย่างถูกต้องในครั้งแรก</a:t>
            </a:r>
          </a:p>
        </p:txBody>
      </p:sp>
    </p:spTree>
    <p:extLst>
      <p:ext uri="{BB962C8B-B14F-4D97-AF65-F5344CB8AC3E}">
        <p14:creationId xmlns:p14="http://schemas.microsoft.com/office/powerpoint/2010/main" val="1737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600</Words>
  <Application>Microsoft Office PowerPoint</Application>
  <PresentationFormat>นำเสนอทางหน้าจอ (4:3)</PresentationFormat>
  <Paragraphs>108</Paragraphs>
  <Slides>40</Slides>
  <Notes>0</Notes>
  <HiddenSlides>0</HiddenSlides>
  <MMClips>1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40</vt:i4>
      </vt:variant>
    </vt:vector>
  </HeadingPairs>
  <TitlesOfParts>
    <vt:vector size="41" baseType="lpstr">
      <vt:lpstr>ชุดรูปแบบของ Office</vt:lpstr>
      <vt:lpstr>LEAN   IN   TTK  24/06/2562</vt:lpstr>
      <vt:lpstr>ระบบ LEAN ในโรงพยาบาลท่าตะเกียบ</vt:lpstr>
      <vt:lpstr>Lean</vt:lpstr>
      <vt:lpstr>งานนำเสนอ PowerPoint</vt:lpstr>
      <vt:lpstr>DOWNTIME</vt:lpstr>
      <vt:lpstr>DOWNTIME</vt:lpstr>
      <vt:lpstr>งานนำเสนอ PowerPoint</vt:lpstr>
      <vt:lpstr>Lean Thinking</vt:lpstr>
      <vt:lpstr>Value</vt:lpstr>
      <vt:lpstr>ต้องเป็นกิจกรรมที่เพิ่มคุณค่า</vt:lpstr>
      <vt:lpstr>Value      Stream</vt:lpstr>
      <vt:lpstr>สายธารการให้บริการผู้ป่วย Stroke Fast Tract</vt:lpstr>
      <vt:lpstr>Continuous Flow </vt:lpstr>
      <vt:lpstr>งานนำเสนอ PowerPoint</vt:lpstr>
      <vt:lpstr>งานนำเสนอ PowerPoint</vt:lpstr>
      <vt:lpstr> Pull  System</vt:lpstr>
      <vt:lpstr>งานนำเสนอ PowerPoint</vt:lpstr>
      <vt:lpstr>Perfection C0ntinuous Flow</vt:lpstr>
      <vt:lpstr>Visual  manage</vt:lpstr>
      <vt:lpstr>การจัดการโต๊ะ   เก้าอี้</vt:lpstr>
      <vt:lpstr>การจัดเรียงเอกสาร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การจัดเตรียมที่รวดเร็ว</vt:lpstr>
      <vt:lpstr>คลิปเปลี่ยนล้อ</vt:lpstr>
      <vt:lpstr>ER   TEAM   CPR </vt:lpstr>
      <vt:lpstr>ขั้นตอนการทำ Lean มี 5 ขั้นตอน</vt:lpstr>
      <vt:lpstr>SIPOC</vt:lpstr>
      <vt:lpstr>SIPOC</vt:lpstr>
      <vt:lpstr>ตัวอย่างการเขียน SIPOC  เรื่องพัฒนาระบบบริการผู้ป่วยนอก</vt:lpstr>
      <vt:lpstr>Thank you.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LEAN</dc:title>
  <dc:creator>Windows User</dc:creator>
  <cp:lastModifiedBy>Nurse_Master</cp:lastModifiedBy>
  <cp:revision>46</cp:revision>
  <dcterms:created xsi:type="dcterms:W3CDTF">2019-03-08T05:54:06Z</dcterms:created>
  <dcterms:modified xsi:type="dcterms:W3CDTF">2019-08-05T02:06:14Z</dcterms:modified>
</cp:coreProperties>
</file>